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5" r:id="rId16"/>
    <p:sldId id="286" r:id="rId17"/>
    <p:sldId id="271" r:id="rId18"/>
    <p:sldId id="287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84" r:id="rId42"/>
    <p:sldId id="300" r:id="rId43"/>
    <p:sldId id="301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02" r:id="rId55"/>
    <p:sldId id="303" r:id="rId56"/>
    <p:sldId id="316" r:id="rId57"/>
    <p:sldId id="317" r:id="rId58"/>
    <p:sldId id="318" r:id="rId59"/>
    <p:sldId id="304" r:id="rId60"/>
    <p:sldId id="305" r:id="rId61"/>
    <p:sldId id="319" r:id="rId62"/>
    <p:sldId id="320" r:id="rId63"/>
    <p:sldId id="321" r:id="rId64"/>
    <p:sldId id="322" r:id="rId65"/>
    <p:sldId id="332" r:id="rId66"/>
    <p:sldId id="323" r:id="rId67"/>
    <p:sldId id="324" r:id="rId68"/>
    <p:sldId id="325" r:id="rId69"/>
    <p:sldId id="326" r:id="rId70"/>
    <p:sldId id="333" r:id="rId71"/>
    <p:sldId id="334" r:id="rId72"/>
    <p:sldId id="336" r:id="rId73"/>
    <p:sldId id="337" r:id="rId74"/>
    <p:sldId id="327" r:id="rId75"/>
    <p:sldId id="329" r:id="rId76"/>
    <p:sldId id="338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viewProps" Target="viewProps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presProps" Target="presProps.xml" /><Relationship Id="rId8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RISHNAS\Desktop\Term 1  q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2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Baskerville Old Face" panose="02020602080505020303" pitchFamily="18" charset="0"/>
              </a:rPr>
              <a:t>Roads</a:t>
            </a:r>
          </a:p>
          <a:p>
            <a:pPr algn="ctr"/>
            <a:endParaRPr lang="en-US" sz="54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Baskerville Old Face" panose="02020602080505020303" pitchFamily="18" charset="0"/>
              </a:rPr>
              <a:t>                                              Border Roads</a:t>
            </a:r>
          </a:p>
          <a:p>
            <a:pPr marL="0" indent="0" algn="just">
              <a:buNone/>
            </a:pPr>
            <a:r>
              <a:rPr lang="en-US" dirty="0">
                <a:latin typeface="Baskerville Old Face" panose="02020602080505020303" pitchFamily="18" charset="0"/>
              </a:rPr>
              <a:t>  National Highways  </a:t>
            </a:r>
          </a:p>
          <a:p>
            <a:pPr algn="just"/>
            <a:endParaRPr lang="en-US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Baskerville Old Face" panose="02020602080505020303" pitchFamily="18" charset="0"/>
              </a:rPr>
              <a:t>                State Highways   District Roads</a:t>
            </a:r>
          </a:p>
          <a:p>
            <a:pPr algn="just"/>
            <a:endParaRPr lang="en-US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Baskerville Old Face" panose="02020602080505020303" pitchFamily="18" charset="0"/>
              </a:rPr>
              <a:t>                               Express way National  Highways 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00200" y="685800"/>
            <a:ext cx="2881745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76600" y="685800"/>
            <a:ext cx="1205346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81945" y="685800"/>
            <a:ext cx="852055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7309" y="685800"/>
            <a:ext cx="3138055" cy="419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81945" y="685800"/>
            <a:ext cx="2376055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</a:rPr>
              <a:t>National Highways (NH): </a:t>
            </a:r>
            <a:r>
              <a:rPr lang="en-US" dirty="0">
                <a:latin typeface="Times New Roman"/>
              </a:rPr>
              <a:t>They are the roads which connect two or more states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They are our primary road system.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The Central Public Works Department constructs and maintains NHs.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Shersha</a:t>
            </a:r>
            <a:r>
              <a:rPr lang="en-US" dirty="0"/>
              <a:t> Suri Marg is National Highway No. 1</a:t>
            </a:r>
          </a:p>
          <a:p>
            <a:endParaRPr lang="en-US" dirty="0"/>
          </a:p>
        </p:txBody>
      </p:sp>
      <p:pic>
        <p:nvPicPr>
          <p:cNvPr id="7170" name="Picture 2" descr="C:\Users\KRISHNAS\Desktop\Term 1  qp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40"/>
            <a:ext cx="9144000" cy="58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Bookman-Light"/>
              </a:rPr>
              <a:t>State Highways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-Light"/>
              </a:rPr>
              <a:t>Roads connecting a state capital with different district headquarters are known as State Highways.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-Light"/>
              </a:rPr>
              <a:t>These roads are constructed and maintained by the State Public Works Department (PWD)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4D4D4D"/>
                </a:solidFill>
                <a:latin typeface="Bookman-DemiItalic"/>
              </a:rPr>
              <a:t> District Roads: </a:t>
            </a:r>
          </a:p>
          <a:p>
            <a:r>
              <a:rPr lang="en-US" dirty="0">
                <a:solidFill>
                  <a:srgbClr val="000000"/>
                </a:solidFill>
                <a:latin typeface="Bookman-Light"/>
              </a:rPr>
              <a:t>These roads that connect the district headquarters with other places of the district. </a:t>
            </a:r>
          </a:p>
          <a:p>
            <a:r>
              <a:rPr lang="en-US" dirty="0">
                <a:solidFill>
                  <a:srgbClr val="000000"/>
                </a:solidFill>
                <a:latin typeface="Bookman-Light"/>
              </a:rPr>
              <a:t>These roads are maintained by the </a:t>
            </a:r>
            <a:r>
              <a:rPr lang="en-US" dirty="0" err="1">
                <a:solidFill>
                  <a:srgbClr val="000000"/>
                </a:solidFill>
                <a:latin typeface="Bookman-Light"/>
              </a:rPr>
              <a:t>Zila</a:t>
            </a:r>
            <a:r>
              <a:rPr lang="en-US" dirty="0">
                <a:solidFill>
                  <a:srgbClr val="000000"/>
                </a:solidFill>
                <a:latin typeface="Bookman-Ligh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ookman-Light"/>
              </a:rPr>
              <a:t>Parishad</a:t>
            </a:r>
            <a:r>
              <a:rPr lang="en-US" dirty="0">
                <a:solidFill>
                  <a:srgbClr val="000000"/>
                </a:solidFill>
                <a:latin typeface="Bookman-Light"/>
              </a:rPr>
              <a:t>.</a:t>
            </a:r>
          </a:p>
          <a:p>
            <a:r>
              <a:rPr lang="en-US" b="1" dirty="0">
                <a:latin typeface="Times New Roman"/>
              </a:rPr>
              <a:t>Village roads: </a:t>
            </a:r>
            <a:r>
              <a:rPr lang="en-US" dirty="0">
                <a:latin typeface="Times New Roman"/>
              </a:rPr>
              <a:t>Small roads that connect village with towns are called village roads</a:t>
            </a:r>
          </a:p>
          <a:p>
            <a:r>
              <a:rPr lang="en-US" dirty="0">
                <a:latin typeface="Times New Roman"/>
              </a:rPr>
              <a:t>They are constructed and maintained by village panchayat.</a:t>
            </a:r>
          </a:p>
          <a:p>
            <a:r>
              <a:rPr lang="en-US" dirty="0">
                <a:latin typeface="Times New Roman"/>
              </a:rPr>
              <a:t>Under </a:t>
            </a:r>
            <a:r>
              <a:rPr lang="en-US" i="1" dirty="0">
                <a:latin typeface="Baskerville Old Face" panose="02020602080505020303" pitchFamily="18" charset="0"/>
              </a:rPr>
              <a:t>Pradhan </a:t>
            </a:r>
            <a:r>
              <a:rPr lang="en-US" i="1" dirty="0" err="1">
                <a:latin typeface="Baskerville Old Face" panose="02020602080505020303" pitchFamily="18" charset="0"/>
              </a:rPr>
              <a:t>Mantri</a:t>
            </a: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err="1">
                <a:latin typeface="Baskerville Old Face" panose="02020602080505020303" pitchFamily="18" charset="0"/>
              </a:rPr>
              <a:t>Grameen</a:t>
            </a: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err="1">
                <a:latin typeface="Baskerville Old Face" panose="02020602080505020303" pitchFamily="18" charset="0"/>
              </a:rPr>
              <a:t>Sadak</a:t>
            </a: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err="1">
                <a:latin typeface="Baskerville Old Face" panose="02020602080505020303" pitchFamily="18" charset="0"/>
              </a:rPr>
              <a:t>Yojana</a:t>
            </a:r>
            <a:r>
              <a:rPr lang="en-US" i="1" dirty="0">
                <a:latin typeface="Baskerville Old Face" panose="02020602080505020303" pitchFamily="18" charset="0"/>
              </a:rPr>
              <a:t> funds are allotted for the village roads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BORDER ROADS</a:t>
            </a:r>
          </a:p>
        </p:txBody>
      </p:sp>
      <p:pic>
        <p:nvPicPr>
          <p:cNvPr id="8194" name="Picture 2" descr="C:\Users\KRISHNAS\Desktop\Term 1  qp\transforming-border-roads-organisation-mod-pushes-to-fast-track-projects-but-challenges-remain-along-indo-china-bor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7469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1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55"/>
            <a:ext cx="9144000" cy="67679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Border Roads </a:t>
            </a:r>
            <a:r>
              <a:rPr lang="en-US" dirty="0" err="1"/>
              <a:t>Organisation</a:t>
            </a:r>
            <a:r>
              <a:rPr lang="en-US" dirty="0"/>
              <a:t> established in 1960 constructs ands maintains Border Roads.</a:t>
            </a:r>
          </a:p>
          <a:p>
            <a:endParaRPr lang="en-US" dirty="0"/>
          </a:p>
        </p:txBody>
      </p:sp>
      <p:pic>
        <p:nvPicPr>
          <p:cNvPr id="9218" name="Picture 2" descr="C:\Users\KRISHNAS\Desktop\Term 1  qp\download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246"/>
            <a:ext cx="9149893" cy="548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8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Border Roads</a:t>
            </a:r>
          </a:p>
          <a:p>
            <a:r>
              <a:rPr lang="en-US" dirty="0">
                <a:latin typeface="Times New Roman"/>
              </a:rPr>
              <a:t>India has a very long land border which needs to be protected. </a:t>
            </a:r>
          </a:p>
          <a:p>
            <a:r>
              <a:rPr lang="en-US" dirty="0">
                <a:latin typeface="Times New Roman"/>
              </a:rPr>
              <a:t>Our soldiers are guarding the border under harsh geographic and climatic conditions.</a:t>
            </a:r>
          </a:p>
          <a:p>
            <a:r>
              <a:rPr lang="en-US" dirty="0">
                <a:latin typeface="Times New Roman"/>
              </a:rPr>
              <a:t> We need to supply food, arms and ammunition to soldiers. </a:t>
            </a:r>
          </a:p>
          <a:p>
            <a:r>
              <a:rPr lang="en-US" dirty="0">
                <a:latin typeface="Times New Roman"/>
              </a:rPr>
              <a:t>For easy movement of soldiers during the time of war these roads are highly essential. </a:t>
            </a:r>
          </a:p>
          <a:p>
            <a:r>
              <a:rPr lang="en-US" dirty="0">
                <a:latin typeface="Times New Roman"/>
              </a:rPr>
              <a:t>They are needed for organizing anti-terrorists operations and to prevent cross border terrorism.</a:t>
            </a:r>
          </a:p>
          <a:p>
            <a:r>
              <a:rPr lang="en-US" dirty="0">
                <a:latin typeface="Times New Roman"/>
              </a:rPr>
              <a:t>So the border roads strengthen our </a:t>
            </a:r>
            <a:r>
              <a:rPr lang="en-US" dirty="0" err="1">
                <a:latin typeface="Times New Roman"/>
              </a:rPr>
              <a:t>defence</a:t>
            </a:r>
            <a:r>
              <a:rPr lang="en-US" dirty="0">
                <a:latin typeface="Times New Roman"/>
              </a:rPr>
              <a:t>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4D4D4D"/>
                </a:solidFill>
                <a:latin typeface="Bookman-DemiItalic"/>
              </a:rPr>
              <a:t>Golden Quadrilateral Super Highways</a:t>
            </a:r>
            <a:endParaRPr lang="en-US" dirty="0">
              <a:latin typeface="Times New Roman"/>
            </a:endParaRPr>
          </a:p>
          <a:p>
            <a:r>
              <a:rPr lang="en-US" dirty="0">
                <a:latin typeface="Times New Roman"/>
              </a:rPr>
              <a:t>They are meant for fast traffic from one part of the country to another. </a:t>
            </a:r>
          </a:p>
          <a:p>
            <a:r>
              <a:rPr lang="en-US" dirty="0">
                <a:latin typeface="Times New Roman"/>
              </a:rPr>
              <a:t>Most of them are built by private companies.</a:t>
            </a:r>
          </a:p>
          <a:p>
            <a:endParaRPr lang="en-US" dirty="0"/>
          </a:p>
        </p:txBody>
      </p:sp>
      <p:pic>
        <p:nvPicPr>
          <p:cNvPr id="10242" name="Picture 2" descr="C:\Users\KRISHNAS\Desktop\Term 1  q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3688"/>
            <a:ext cx="8839200" cy="46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9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Times New Roman"/>
              </a:rPr>
              <a:t>Express way National Highways are 4-6 lanes roads meant for fast traffic from one place of the country to another. These roads are named as:</a:t>
            </a:r>
          </a:p>
          <a:p>
            <a:r>
              <a:rPr lang="en-US" dirty="0">
                <a:latin typeface="Times New Roman"/>
              </a:rPr>
              <a:t>Golden quadrilateral: It connects Delhi, Kolkata, Chennai and Mumbai.</a:t>
            </a:r>
          </a:p>
          <a:p>
            <a:r>
              <a:rPr lang="en-US" dirty="0">
                <a:latin typeface="Times New Roman"/>
              </a:rPr>
              <a:t>North south and East west corridors: North south corridor connects Srinagar with Srinagar with </a:t>
            </a:r>
            <a:r>
              <a:rPr lang="en-US" dirty="0" err="1">
                <a:latin typeface="Times New Roman"/>
              </a:rPr>
              <a:t>Kanniyakumari</a:t>
            </a:r>
            <a:r>
              <a:rPr lang="en-US" dirty="0">
                <a:latin typeface="Times New Roman"/>
              </a:rPr>
              <a:t>. </a:t>
            </a:r>
          </a:p>
          <a:p>
            <a:r>
              <a:rPr lang="en-US" dirty="0">
                <a:latin typeface="Times New Roman"/>
              </a:rPr>
              <a:t>East west corridor connects </a:t>
            </a:r>
            <a:r>
              <a:rPr lang="en-US" dirty="0" err="1">
                <a:latin typeface="Times New Roman"/>
              </a:rPr>
              <a:t>Silchar</a:t>
            </a:r>
            <a:r>
              <a:rPr lang="en-US" dirty="0">
                <a:latin typeface="Times New Roman"/>
              </a:rPr>
              <a:t> with </a:t>
            </a:r>
            <a:r>
              <a:rPr lang="en-US" dirty="0" err="1">
                <a:latin typeface="Times New Roman"/>
              </a:rPr>
              <a:t>Porbandar</a:t>
            </a:r>
            <a:r>
              <a:rPr lang="en-US" dirty="0">
                <a:latin typeface="Times New Roman"/>
              </a:rPr>
              <a:t>.</a:t>
            </a:r>
          </a:p>
          <a:p>
            <a:r>
              <a:rPr lang="en-US" dirty="0">
                <a:latin typeface="Times New Roman"/>
              </a:rPr>
              <a:t> Roads connecting major ports with golden quadrilateral and corridors.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Times New Roman"/>
              </a:rPr>
              <a:t>Transport:</a:t>
            </a:r>
          </a:p>
          <a:p>
            <a:r>
              <a:rPr lang="en-US" dirty="0">
                <a:latin typeface="Times New Roman"/>
              </a:rPr>
              <a:t>Means of transport promote National Integration by helping the people to move from one part of the country to another.</a:t>
            </a:r>
          </a:p>
          <a:p>
            <a:r>
              <a:rPr lang="en-US" dirty="0">
                <a:latin typeface="Times New Roman"/>
              </a:rPr>
              <a:t>They help in agricultural development. The farmers use them to bring HYV seeds, fertilizers, machines </a:t>
            </a:r>
            <a:r>
              <a:rPr lang="en-US" dirty="0" err="1">
                <a:latin typeface="Times New Roman"/>
              </a:rPr>
              <a:t>etc</a:t>
            </a:r>
            <a:r>
              <a:rPr lang="en-US" dirty="0">
                <a:latin typeface="Times New Roman"/>
              </a:rPr>
              <a:t> and to market finished goods.</a:t>
            </a:r>
          </a:p>
          <a:p>
            <a:r>
              <a:rPr lang="en-US" dirty="0">
                <a:latin typeface="Times New Roman"/>
              </a:rPr>
              <a:t>Industries use them to collect raw materials and to market finished goods.</a:t>
            </a:r>
          </a:p>
          <a:p>
            <a:r>
              <a:rPr lang="en-US" dirty="0">
                <a:latin typeface="Times New Roman"/>
              </a:rPr>
              <a:t>They reduce the world into the size of a village (global village) by connecting different countries of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askerville Old Face" panose="02020602080505020303" pitchFamily="18" charset="0"/>
              </a:rPr>
              <a:t>  RAILWAYS</a:t>
            </a:r>
          </a:p>
          <a:p>
            <a:pPr algn="ctr"/>
            <a:endParaRPr lang="en-US" sz="48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Users\KRISHNAS\Desktop\Term 1  qp\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142"/>
            <a:ext cx="9144000" cy="57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Railways connect different parts of the country and promote national integration.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Most of the long distance passenger traffic is carried by the railways. Railways provide comfortable journey to the passengers.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Railways are the largest public sector undertaking in India. It provides employment to 16 million people.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Railways carry heavy and bulky goods over long distance and help in the agricultural and industrial development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prstClr val="black"/>
                </a:solidFill>
                <a:latin typeface="Times New Roman"/>
              </a:rPr>
              <a:t>Distribution pattern of railway network</a:t>
            </a:r>
            <a:endParaRPr lang="en-US" dirty="0">
              <a:latin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/>
              </a:rPr>
              <a:t>The distribution pattern of railway network is influenced by Physiographic, economic and administrative factors.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NORTHERN PLAIN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C:\Users\KRISHNAS\Desktop\Term 1  qp\north_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0470"/>
            <a:ext cx="8001000" cy="62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Northern plains have dense railway network because it is a densely populated, leveled land with a lot of agricultural and industrial activities.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There are large number of rivers. So, several bridges had to be constructed.</a:t>
            </a:r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 Peninsular Region</a:t>
            </a:r>
          </a:p>
          <a:p>
            <a:pPr marL="0" indent="0" algn="just">
              <a:buNone/>
            </a:pPr>
            <a:r>
              <a:rPr lang="en-US" dirty="0"/>
              <a:t>In the peninsular region, railway lines are laid through low hills, gaps or tunnels. Konkan Railway plays a major role in the economic development of this region. It is facing problems like landslides and sinking of tracks</a:t>
            </a:r>
          </a:p>
          <a:p>
            <a:endParaRPr lang="en-US" dirty="0"/>
          </a:p>
        </p:txBody>
      </p:sp>
      <p:pic>
        <p:nvPicPr>
          <p:cNvPr id="3074" name="Picture 2" descr="C:\Users\KRISHNAS\Desktop\Term 1  qp\Train-Cascade-Tunnel-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57975"/>
            <a:ext cx="4876800" cy="37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Sandy plain of western Rajasthan, swamps of Gujarat, forested tracks of Madhya Pradesh, Chhattisgarh, Odisha and Jharkhand have less railway due to </a:t>
            </a:r>
            <a:r>
              <a:rPr lang="en-US" dirty="0" err="1">
                <a:latin typeface="Baskerville Old Face" panose="02020602080505020303" pitchFamily="18" charset="0"/>
              </a:rPr>
              <a:t>unfavourable</a:t>
            </a:r>
            <a:r>
              <a:rPr lang="en-US" dirty="0">
                <a:latin typeface="Baskerville Old Face" panose="02020602080505020303" pitchFamily="18" charset="0"/>
              </a:rPr>
              <a:t> geographic conditions.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Railway network is very less in the Himalayan region due to </a:t>
            </a:r>
            <a:r>
              <a:rPr lang="en-US" dirty="0" err="1">
                <a:latin typeface="Baskerville Old Face" panose="02020602080505020303" pitchFamily="18" charset="0"/>
              </a:rPr>
              <a:t>unfavourable</a:t>
            </a:r>
            <a:r>
              <a:rPr lang="en-US" dirty="0">
                <a:latin typeface="Baskerville Old Face" panose="02020602080505020303" pitchFamily="18" charset="0"/>
              </a:rPr>
              <a:t> factors like High Relief, Less Population and Less Economic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/>
              </a:rPr>
              <a:t> Problems faced by the Indian railways.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</a:rPr>
              <a:t>Many passengers travel in train without tickets.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</a:rPr>
              <a:t>Some people pull the alarm chain unnecessarily. This cause delay of train.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</a:rPr>
              <a:t>Some people block the train as a part of their strike.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</a:rPr>
              <a:t>Some people steal or destroy the railway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   PIPELINE TRANSPORTATION</a:t>
            </a:r>
          </a:p>
          <a:p>
            <a:pPr algn="ctr"/>
            <a:endParaRPr lang="en-US" dirty="0"/>
          </a:p>
        </p:txBody>
      </p:sp>
      <p:pic>
        <p:nvPicPr>
          <p:cNvPr id="4098" name="Picture 2" descr="C:\Users\KRISHNAS\Desktop\Term 1  qp\download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8681"/>
            <a:ext cx="9198428" cy="59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Advantages of Pipeline Transportation.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Pipeline transport network is a new arrival on the transportation map of India.</a:t>
            </a:r>
            <a:endParaRPr lang="en-US" sz="3600" b="1" dirty="0">
              <a:latin typeface="Baskerville Old Face" panose="02020602080505020303" pitchFamily="18" charset="0"/>
            </a:endParaRPr>
          </a:p>
          <a:p>
            <a:r>
              <a:rPr lang="en-US" sz="3600" dirty="0">
                <a:latin typeface="Baskerville Old Face" panose="02020602080505020303" pitchFamily="18" charset="0"/>
              </a:rPr>
              <a:t>Pipeline transportation (P.T.) is faster than the other means of transportation.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It is cheap because the running coast is very less.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Transshipment loses can be avoided.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It enables the establishment of thermal power plants away from the coal fields and ports.</a:t>
            </a:r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/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Means of communication connect the people living in different parts of the world.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They provide necessary market information needed for producers and consumers.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They can be used to educate people.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They spread news among the people and form public opinion.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/>
              <a:t>Important networks of pipeline transportation in India.</a:t>
            </a:r>
          </a:p>
          <a:p>
            <a:pPr>
              <a:lnSpc>
                <a:spcPct val="150000"/>
              </a:lnSpc>
            </a:pPr>
            <a:r>
              <a:rPr lang="en-US" dirty="0"/>
              <a:t>Pipeline from oil field in upper Assam to Kanpur.</a:t>
            </a:r>
          </a:p>
          <a:p>
            <a:pPr>
              <a:lnSpc>
                <a:spcPct val="150000"/>
              </a:lnSpc>
            </a:pPr>
            <a:r>
              <a:rPr lang="en-US" dirty="0"/>
              <a:t>Pipelines from </a:t>
            </a:r>
            <a:r>
              <a:rPr lang="en-US" dirty="0" err="1"/>
              <a:t>Salaya</a:t>
            </a:r>
            <a:r>
              <a:rPr lang="en-US" dirty="0"/>
              <a:t> in Gujarat to Jalandhar in Punjab.</a:t>
            </a:r>
          </a:p>
          <a:p>
            <a:pPr>
              <a:lnSpc>
                <a:spcPct val="150000"/>
              </a:lnSpc>
            </a:pPr>
            <a:r>
              <a:rPr lang="en-US" dirty="0"/>
              <a:t>Gas pipelines from </a:t>
            </a:r>
            <a:r>
              <a:rPr lang="en-US" dirty="0" err="1"/>
              <a:t>Hazira</a:t>
            </a:r>
            <a:r>
              <a:rPr lang="en-US" dirty="0"/>
              <a:t> in Gujarat to </a:t>
            </a:r>
            <a:r>
              <a:rPr lang="en-US" dirty="0" err="1"/>
              <a:t>Jagdishpur</a:t>
            </a:r>
            <a:r>
              <a:rPr lang="en-US" dirty="0"/>
              <a:t> in U.P. via </a:t>
            </a:r>
            <a:r>
              <a:rPr lang="en-US" dirty="0" err="1"/>
              <a:t>Vijaipur</a:t>
            </a:r>
            <a:r>
              <a:rPr lang="en-US" dirty="0"/>
              <a:t> in M.P. (HPJ pipeline).</a:t>
            </a:r>
          </a:p>
        </p:txBody>
      </p:sp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RISHNAS\Desktop\Term 1  qp\HVJ-Hazira-Vijaipur-Jagdishpur-gas-pipeline-in-Indi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67400" cy="65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KRISHNAS\Desktop\Term 1  qp\maxresdefaul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 Merits of water transport</a:t>
            </a:r>
          </a:p>
          <a:p>
            <a:pPr>
              <a:lnSpc>
                <a:spcPct val="150000"/>
              </a:lnSpc>
            </a:pPr>
            <a:r>
              <a:rPr lang="en-US" dirty="0"/>
              <a:t>Water ways are the cheapest means of transport.</a:t>
            </a:r>
          </a:p>
          <a:p>
            <a:pPr>
              <a:lnSpc>
                <a:spcPct val="150000"/>
              </a:lnSpc>
            </a:pPr>
            <a:r>
              <a:rPr lang="en-US" dirty="0"/>
              <a:t>They are suitable for carrying heavy and bulky goods.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are fuel efficient.</a:t>
            </a:r>
          </a:p>
          <a:p>
            <a:pPr>
              <a:lnSpc>
                <a:spcPct val="150000"/>
              </a:lnSpc>
            </a:pPr>
            <a:r>
              <a:rPr lang="en-US" dirty="0"/>
              <a:t>They cause very less pollution.</a:t>
            </a:r>
          </a:p>
        </p:txBody>
      </p:sp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WATER TRANSPORT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INLAND WATER WAYS               MARINE TRANSPORT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81200" y="1295400"/>
            <a:ext cx="22098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91000" y="1295400"/>
            <a:ext cx="24384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Baskerville Old Face" panose="02020602080505020303" pitchFamily="18" charset="0"/>
              </a:rPr>
              <a:t>INLAND WATER WAYS</a:t>
            </a:r>
          </a:p>
          <a:p>
            <a:pPr algn="just"/>
            <a:endParaRPr lang="en-US" dirty="0"/>
          </a:p>
        </p:txBody>
      </p:sp>
      <p:pic>
        <p:nvPicPr>
          <p:cNvPr id="7170" name="Picture 2" descr="C:\Users\KRISHNAS\Desktop\Term 1  qp\Work-on-Inland-Waterways-Haldia-terminal-to-begin-on-March-23-2018-FB-1200x628-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India has inland navigation waterways of 14,500 km in length.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Out of these only 5685 km are navigable by </a:t>
            </a:r>
            <a:r>
              <a:rPr lang="en-US" dirty="0" err="1">
                <a:latin typeface="Baskerville Old Face" panose="02020602080505020303" pitchFamily="18" charset="0"/>
              </a:rPr>
              <a:t>mechanised</a:t>
            </a:r>
            <a:r>
              <a:rPr lang="en-US" dirty="0">
                <a:latin typeface="Baskerville Old Face" panose="02020602080505020303" pitchFamily="18" charset="0"/>
              </a:rPr>
              <a:t> vessels.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i="1" dirty="0">
                <a:latin typeface="Baskerville Old Face" panose="02020602080505020303" pitchFamily="18" charset="0"/>
              </a:rPr>
              <a:t> NATIONAL WATER WAYS</a:t>
            </a: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Baskerville Old Face" panose="02020602080505020303" pitchFamily="18" charset="0"/>
              </a:rPr>
              <a:t>National Water Way No. 1: </a:t>
            </a:r>
            <a:r>
              <a:rPr lang="en-US" dirty="0">
                <a:latin typeface="Baskerville Old Face" panose="02020602080505020303" pitchFamily="18" charset="0"/>
              </a:rPr>
              <a:t>The Ganga river between Allahabad and </a:t>
            </a:r>
            <a:r>
              <a:rPr lang="nn-NO" dirty="0">
                <a:latin typeface="Baskerville Old Face" panose="02020602080505020303" pitchFamily="18" charset="0"/>
              </a:rPr>
              <a:t>Haldia.</a:t>
            </a: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Baskerville Old Face" panose="02020602080505020303" pitchFamily="18" charset="0"/>
              </a:rPr>
              <a:t>National Water Way No. 2: </a:t>
            </a:r>
            <a:r>
              <a:rPr lang="en-US" dirty="0">
                <a:latin typeface="Baskerville Old Face" panose="02020602080505020303" pitchFamily="18" charset="0"/>
              </a:rPr>
              <a:t>The Brahmaputra river between </a:t>
            </a:r>
            <a:r>
              <a:rPr lang="en-US" dirty="0" err="1">
                <a:latin typeface="Baskerville Old Face" panose="02020602080505020303" pitchFamily="18" charset="0"/>
              </a:rPr>
              <a:t>Sadiya</a:t>
            </a:r>
            <a:r>
              <a:rPr lang="en-US" dirty="0">
                <a:latin typeface="Baskerville Old Face" panose="02020602080505020303" pitchFamily="18" charset="0"/>
              </a:rPr>
              <a:t> and </a:t>
            </a:r>
            <a:r>
              <a:rPr lang="es-ES" dirty="0" err="1">
                <a:latin typeface="Baskerville Old Face" panose="02020602080505020303" pitchFamily="18" charset="0"/>
              </a:rPr>
              <a:t>Dhubri</a:t>
            </a:r>
            <a:r>
              <a:rPr lang="es-ES" dirty="0">
                <a:latin typeface="Baskerville Old Face" panose="02020602080505020303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Baskerville Old Face" panose="02020602080505020303" pitchFamily="18" charset="0"/>
              </a:rPr>
              <a:t>National Water Way No. 3: </a:t>
            </a:r>
            <a:r>
              <a:rPr lang="en-US" dirty="0">
                <a:latin typeface="Baskerville Old Face" panose="02020602080505020303" pitchFamily="18" charset="0"/>
              </a:rPr>
              <a:t>The West-Coast Canal in Kerala (</a:t>
            </a:r>
            <a:r>
              <a:rPr lang="en-US" dirty="0" err="1">
                <a:latin typeface="Baskerville Old Face" panose="02020602080505020303" pitchFamily="18" charset="0"/>
              </a:rPr>
              <a:t>Kottapurma</a:t>
            </a:r>
            <a:r>
              <a:rPr lang="en-US" dirty="0">
                <a:latin typeface="Baskerville Old Face" panose="02020602080505020303" pitchFamily="18" charset="0"/>
              </a:rPr>
              <a:t>-Kollam, </a:t>
            </a:r>
            <a:r>
              <a:rPr lang="en-US" dirty="0" err="1">
                <a:latin typeface="Baskerville Old Face" panose="02020602080505020303" pitchFamily="18" charset="0"/>
              </a:rPr>
              <a:t>Udyogamandal</a:t>
            </a:r>
            <a:r>
              <a:rPr lang="en-US" dirty="0">
                <a:latin typeface="Baskerville Old Face" panose="02020602080505020303" pitchFamily="18" charset="0"/>
              </a:rPr>
              <a:t> and </a:t>
            </a:r>
            <a:r>
              <a:rPr lang="pt-BR" dirty="0">
                <a:latin typeface="Baskerville Old Face" panose="02020602080505020303" pitchFamily="18" charset="0"/>
              </a:rPr>
              <a:t>Champakkara canals) </a:t>
            </a:r>
          </a:p>
        </p:txBody>
      </p:sp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National Water Way No. 4: </a:t>
            </a:r>
            <a:r>
              <a:rPr lang="en-US" dirty="0">
                <a:latin typeface="Baskerville Old Face" panose="02020602080505020303" pitchFamily="18" charset="0"/>
              </a:rPr>
              <a:t>Parts of Godavari and Krishna rivers along with Kakinada Puducherry canals.</a:t>
            </a:r>
          </a:p>
          <a:p>
            <a:pPr algn="just">
              <a:lnSpc>
                <a:spcPct val="150000"/>
              </a:lnSpc>
            </a:pPr>
            <a:r>
              <a:rPr lang="en-US" i="1" dirty="0">
                <a:latin typeface="Baskerville Old Face" panose="02020602080505020303" pitchFamily="18" charset="0"/>
              </a:rPr>
              <a:t>National Water Way No. 5: </a:t>
            </a:r>
            <a:r>
              <a:rPr lang="en-US" dirty="0">
                <a:latin typeface="Baskerville Old Face" panose="02020602080505020303" pitchFamily="18" charset="0"/>
              </a:rPr>
              <a:t>Parts of river </a:t>
            </a:r>
            <a:r>
              <a:rPr lang="en-US" dirty="0" err="1">
                <a:latin typeface="Baskerville Old Face" panose="02020602080505020303" pitchFamily="18" charset="0"/>
              </a:rPr>
              <a:t>Brahmani</a:t>
            </a:r>
            <a:r>
              <a:rPr lang="en-US" dirty="0">
                <a:latin typeface="Baskerville Old Face" panose="02020602080505020303" pitchFamily="18" charset="0"/>
              </a:rPr>
              <a:t> along with Matai river, delta channels of Mahanadi and </a:t>
            </a:r>
            <a:r>
              <a:rPr lang="en-US" dirty="0" err="1">
                <a:latin typeface="Baskerville Old Face" panose="02020602080505020303" pitchFamily="18" charset="0"/>
              </a:rPr>
              <a:t>Brahmani</a:t>
            </a:r>
            <a:r>
              <a:rPr lang="en-US" dirty="0">
                <a:latin typeface="Baskerville Old Face" panose="02020602080505020303" pitchFamily="18" charset="0"/>
              </a:rPr>
              <a:t> rivers and East Coast Canal.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askerville Old Face" panose="02020602080505020303" pitchFamily="18" charset="0"/>
              </a:rPr>
              <a:t>MARINE TRANSPORT</a:t>
            </a:r>
          </a:p>
          <a:p>
            <a:endParaRPr lang="en-US" dirty="0"/>
          </a:p>
        </p:txBody>
      </p:sp>
      <p:pic>
        <p:nvPicPr>
          <p:cNvPr id="8195" name="Picture 3" descr="C:\Users\KRISHNAS\Desktop\Term 1  qp\Nyk_Aphrodite_p2_approaching_Port_of_Rotterdam,_Holland_09-Apr-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HNAS\Desktop\Term 1  q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India has a long coastline of 7,516.6 km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There are 12 major and 200 minor and intermediate ports.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They handle 95 per cent of India’s foreign trade.</a:t>
            </a:r>
          </a:p>
        </p:txBody>
      </p:sp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ISHNAS\Desktop\Term 1  qp\Major-port-of-india-sca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i="1" dirty="0"/>
              <a:t> </a:t>
            </a:r>
            <a:r>
              <a:rPr lang="en-US" b="1" i="1" dirty="0" err="1"/>
              <a:t>Kandla</a:t>
            </a:r>
            <a:r>
              <a:rPr lang="en-US" b="1" i="1" dirty="0"/>
              <a:t> Port(</a:t>
            </a:r>
            <a:r>
              <a:rPr lang="en-US" b="1" i="1" dirty="0" err="1"/>
              <a:t>Deendayal</a:t>
            </a:r>
            <a:r>
              <a:rPr lang="en-US" b="1" i="1" dirty="0"/>
              <a:t> Port): </a:t>
            </a:r>
          </a:p>
          <a:p>
            <a:pPr algn="just"/>
            <a:r>
              <a:rPr lang="en-US" dirty="0"/>
              <a:t>It is the first port developed after Independence.</a:t>
            </a:r>
          </a:p>
          <a:p>
            <a:pPr algn="just"/>
            <a:r>
              <a:rPr lang="en-US" dirty="0"/>
              <a:t> The burden on Mumbai port increased due to the loss of Karachi port to Pakistan. </a:t>
            </a:r>
          </a:p>
          <a:p>
            <a:pPr algn="just"/>
            <a:r>
              <a:rPr lang="en-US" dirty="0"/>
              <a:t>To reduce the burden of Mumbai port </a:t>
            </a:r>
            <a:r>
              <a:rPr lang="en-US" dirty="0" err="1"/>
              <a:t>Kandla</a:t>
            </a:r>
            <a:r>
              <a:rPr lang="en-US" dirty="0"/>
              <a:t> port was developed in </a:t>
            </a:r>
            <a:r>
              <a:rPr lang="en-US" dirty="0" err="1"/>
              <a:t>Kuchchh</a:t>
            </a:r>
            <a:r>
              <a:rPr lang="en-US" dirty="0"/>
              <a:t> in Gujarat. </a:t>
            </a:r>
          </a:p>
          <a:p>
            <a:pPr algn="just"/>
            <a:r>
              <a:rPr lang="en-US" dirty="0"/>
              <a:t>It is a tidal port. </a:t>
            </a:r>
          </a:p>
        </p:txBody>
      </p:sp>
      <p:pic>
        <p:nvPicPr>
          <p:cNvPr id="10242" name="Picture 2" descr="C:\Users\KRISHNAS\Desktop\Term 1  qp\download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85744"/>
            <a:ext cx="5562600" cy="35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MUMBAI PORT</a:t>
            </a:r>
          </a:p>
          <a:p>
            <a:pPr algn="just"/>
            <a:r>
              <a:rPr lang="en-US" dirty="0"/>
              <a:t>It is the biggest sea port in India with a natural well sheltered </a:t>
            </a:r>
            <a:r>
              <a:rPr lang="en-US" dirty="0" err="1"/>
              <a:t>harbour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pic>
        <p:nvPicPr>
          <p:cNvPr id="11266" name="Picture 2" descr="C:\Users\KRISHNAS\Desktop\Term 1  qp\port-12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64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JAWAHARLAL NEHRU PORT</a:t>
            </a:r>
          </a:p>
          <a:p>
            <a:pPr marL="0" indent="0">
              <a:buNone/>
            </a:pPr>
            <a:r>
              <a:rPr lang="en-US" dirty="0"/>
              <a:t>It was developed near to Mumbai port in order to reduce the burden of Mumbai port.</a:t>
            </a:r>
          </a:p>
          <a:p>
            <a:endParaRPr lang="en-US" dirty="0"/>
          </a:p>
        </p:txBody>
      </p:sp>
      <p:pic>
        <p:nvPicPr>
          <p:cNvPr id="12290" name="Picture 2" descr="C:\Users\KRISHNAS\Desktop\Term 1  qp\Jawaharlal-Nehru-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763"/>
            <a:ext cx="9123218" cy="51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/>
              <a:t>Marmagao</a:t>
            </a:r>
            <a:r>
              <a:rPr lang="en-US" dirty="0"/>
              <a:t> Port</a:t>
            </a:r>
          </a:p>
          <a:p>
            <a:pPr marL="0" indent="0">
              <a:buNone/>
            </a:pPr>
            <a:r>
              <a:rPr lang="en-US" dirty="0"/>
              <a:t>It is an iron ore exporting port located in Goa. 50% of India’s iron exports are from this port. </a:t>
            </a:r>
          </a:p>
        </p:txBody>
      </p:sp>
      <p:pic>
        <p:nvPicPr>
          <p:cNvPr id="13314" name="Picture 2" descr="C:\Users\KRISHNAS\Desktop\Term 1  qp\big_mpt_harb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0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New Mangalore Port</a:t>
            </a:r>
          </a:p>
          <a:p>
            <a:r>
              <a:rPr lang="en-US" dirty="0"/>
              <a:t>It is located in Karnataka. Iron ore from </a:t>
            </a:r>
            <a:r>
              <a:rPr lang="en-US" dirty="0" err="1"/>
              <a:t>Kudremukh</a:t>
            </a:r>
            <a:r>
              <a:rPr lang="en-US" dirty="0"/>
              <a:t> mines are exported from this port.</a:t>
            </a:r>
          </a:p>
        </p:txBody>
      </p:sp>
      <p:pic>
        <p:nvPicPr>
          <p:cNvPr id="14338" name="Picture 2" descr="C:\Users\KRISHNAS\Desktop\Term 1  qp\download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392"/>
            <a:ext cx="9144000" cy="520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KOCHI PORT</a:t>
            </a:r>
          </a:p>
          <a:p>
            <a:pPr marL="0" indent="0" algn="just">
              <a:buNone/>
            </a:pPr>
            <a:r>
              <a:rPr lang="en-US" dirty="0"/>
              <a:t>Kochi port, in Kerala, is located at the entrance of a lagoon. It is a natural </a:t>
            </a:r>
            <a:r>
              <a:rPr lang="en-US" dirty="0" err="1"/>
              <a:t>harbour</a:t>
            </a:r>
            <a:r>
              <a:rPr lang="en-US" dirty="0"/>
              <a:t>.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62"/>
            <a:ext cx="9144000" cy="51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/>
              <a:t>Tuticorin</a:t>
            </a:r>
            <a:r>
              <a:rPr lang="en-US" dirty="0"/>
              <a:t> Port</a:t>
            </a:r>
          </a:p>
          <a:p>
            <a:pPr algn="just"/>
            <a:r>
              <a:rPr lang="en-US" dirty="0"/>
              <a:t>It is located in Tamil Nadu. It is a natural </a:t>
            </a:r>
            <a:r>
              <a:rPr lang="en-US" dirty="0" err="1"/>
              <a:t>harbour</a:t>
            </a:r>
            <a:r>
              <a:rPr lang="en-US" dirty="0"/>
              <a:t>. Cargo to </a:t>
            </a:r>
            <a:r>
              <a:rPr lang="en-US" dirty="0" err="1"/>
              <a:t>Srilanka</a:t>
            </a:r>
            <a:r>
              <a:rPr lang="en-US" dirty="0"/>
              <a:t> and Maldives are handled by this port. </a:t>
            </a:r>
          </a:p>
        </p:txBody>
      </p:sp>
      <p:pic>
        <p:nvPicPr>
          <p:cNvPr id="16386" name="Picture 2" descr="C:\Users\KRISHNAS\Desktop\Term 1  q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0927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CHENNAI PORT</a:t>
            </a:r>
          </a:p>
          <a:p>
            <a:r>
              <a:rPr lang="en-US" dirty="0"/>
              <a:t>It is the second largest seaport of India.</a:t>
            </a:r>
          </a:p>
          <a:p>
            <a:r>
              <a:rPr lang="en-US" dirty="0"/>
              <a:t>It is the oldest  artificial </a:t>
            </a:r>
            <a:r>
              <a:rPr lang="en-US" dirty="0" err="1"/>
              <a:t>harbour</a:t>
            </a:r>
            <a:r>
              <a:rPr lang="en-US" dirty="0"/>
              <a:t> in India.</a:t>
            </a:r>
          </a:p>
        </p:txBody>
      </p:sp>
      <p:pic>
        <p:nvPicPr>
          <p:cNvPr id="17410" name="Picture 2" descr="C:\Users\KRISHNAS\Desktop\Term 1  qp\download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787"/>
            <a:ext cx="9198429" cy="51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7" y="152400"/>
            <a:ext cx="87849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48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Vishakhapatnam Port</a:t>
            </a:r>
          </a:p>
          <a:p>
            <a:r>
              <a:rPr lang="en-US" dirty="0"/>
              <a:t>It is the deepest landlocked and well-protected port. It is a major iron ore exporting port.</a:t>
            </a:r>
          </a:p>
        </p:txBody>
      </p:sp>
      <p:pic>
        <p:nvPicPr>
          <p:cNvPr id="18434" name="Picture 2" descr="C:\Users\KRISHNAS\Desktop\Term 1  qp\05VJ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918"/>
            <a:ext cx="9144000" cy="50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Paradip</a:t>
            </a:r>
            <a:r>
              <a:rPr lang="en-US" dirty="0"/>
              <a:t> Port</a:t>
            </a:r>
          </a:p>
          <a:p>
            <a:r>
              <a:rPr lang="en-US" dirty="0"/>
              <a:t>It is an iron ore exporting port located in Odisha.</a:t>
            </a:r>
          </a:p>
          <a:p>
            <a:endParaRPr lang="en-US" dirty="0"/>
          </a:p>
        </p:txBody>
      </p:sp>
      <p:pic>
        <p:nvPicPr>
          <p:cNvPr id="19458" name="Picture 2" descr="C:\Users\KRISHNAS\Desktop\Term 1  qp\portchannel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dirty="0"/>
              <a:t>Kolkata Port</a:t>
            </a:r>
          </a:p>
          <a:p>
            <a:pPr algn="just"/>
            <a:r>
              <a:rPr lang="en-US" dirty="0"/>
              <a:t>It is an inland riverine port. It is located on river </a:t>
            </a:r>
            <a:r>
              <a:rPr lang="en-US" dirty="0" err="1"/>
              <a:t>Hoogli</a:t>
            </a:r>
            <a:r>
              <a:rPr lang="en-US" dirty="0"/>
              <a:t>. Constant dredging has to be done to remove silt. It is a tidal port.</a:t>
            </a:r>
          </a:p>
        </p:txBody>
      </p:sp>
      <p:pic>
        <p:nvPicPr>
          <p:cNvPr id="20482" name="Picture 2" descr="C:\Users\KRISHNAS\Desktop\Term 1  qp\download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1552"/>
            <a:ext cx="4876800" cy="49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HALDIA PORT</a:t>
            </a:r>
          </a:p>
          <a:p>
            <a:r>
              <a:rPr lang="en-US" dirty="0"/>
              <a:t>It is developed near to Kolkata port in order to reduce the burden on Kolkata Port. </a:t>
            </a:r>
          </a:p>
        </p:txBody>
      </p:sp>
      <p:pic>
        <p:nvPicPr>
          <p:cNvPr id="21506" name="Picture 2" descr="C:\Users\KRISHNAS\Desktop\Term 1  qp\covid-19-kopt-invokes-force-majeure-to-give-relief-to-port-us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3045"/>
            <a:ext cx="6654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4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askerville Old Face" panose="02020602080505020303" pitchFamily="18" charset="0"/>
              </a:rPr>
              <a:t>AIR WAYS</a:t>
            </a:r>
          </a:p>
        </p:txBody>
      </p:sp>
      <p:pic>
        <p:nvPicPr>
          <p:cNvPr id="22530" name="Picture 2" descr="C:\Users\KRISHNAS\Desktop\Term 1  q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/>
              </a:rPr>
              <a:t>Importance of air transport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Airways provide fastest means of transport.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Air transport is the most comfortable one.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Airways are the best means of transport in remote, inaccessible and hostile area.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During natural and human made calamities like flood, earthquakes and war air transport play an important role.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/>
              </a:rPr>
              <a:t>Importance of Airways in North eastern parts of the country.</a:t>
            </a:r>
          </a:p>
          <a:p>
            <a:r>
              <a:rPr lang="en-US" dirty="0">
                <a:latin typeface="Times New Roman"/>
              </a:rPr>
              <a:t>North eastern parts of India are highly mountainous.</a:t>
            </a:r>
          </a:p>
          <a:p>
            <a:r>
              <a:rPr lang="en-US" dirty="0">
                <a:latin typeface="Times New Roman"/>
              </a:rPr>
              <a:t> They are thickly forested.</a:t>
            </a:r>
          </a:p>
          <a:p>
            <a:r>
              <a:rPr lang="en-US" dirty="0">
                <a:latin typeface="Times New Roman"/>
              </a:rPr>
              <a:t>There are many flooding rivers and international boundaries. </a:t>
            </a:r>
          </a:p>
          <a:p>
            <a:r>
              <a:rPr lang="en-US" dirty="0">
                <a:latin typeface="Times New Roman"/>
              </a:rPr>
              <a:t>So construction of roads and railways is difficult and expensive.</a:t>
            </a:r>
          </a:p>
          <a:p>
            <a:r>
              <a:rPr lang="en-US" dirty="0">
                <a:latin typeface="Times New Roman"/>
              </a:rPr>
              <a:t> Moreover rail and road transports are expensive and time consuming. </a:t>
            </a:r>
          </a:p>
          <a:p>
            <a:r>
              <a:rPr lang="en-US" dirty="0">
                <a:latin typeface="Times New Roman"/>
              </a:rPr>
              <a:t>So air transport is very important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20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air transport was </a:t>
            </a:r>
            <a:r>
              <a:rPr lang="en-US" dirty="0" err="1"/>
              <a:t>nationalised</a:t>
            </a:r>
            <a:r>
              <a:rPr lang="en-US" dirty="0"/>
              <a:t> in 1953.</a:t>
            </a:r>
          </a:p>
          <a:p>
            <a:pPr>
              <a:lnSpc>
                <a:spcPct val="150000"/>
              </a:lnSpc>
            </a:pPr>
            <a:r>
              <a:rPr lang="en-US" dirty="0"/>
              <a:t>Air India provides domestic and international air services.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Pawanhans</a:t>
            </a:r>
            <a:r>
              <a:rPr lang="en-US" dirty="0"/>
              <a:t> Helicopters Ltd. provides helicopter services to Oil and Natural Gas Corporation in its off-shore operations</a:t>
            </a:r>
          </a:p>
          <a:p>
            <a:pPr>
              <a:lnSpc>
                <a:spcPct val="150000"/>
              </a:lnSpc>
            </a:pPr>
            <a:r>
              <a:rPr lang="en-US" dirty="0"/>
              <a:t>It also provides services to north-eastern states and the interior parts of Jammu and Kashmir, Himachal Pradesh and </a:t>
            </a:r>
            <a:r>
              <a:rPr lang="en-US" dirty="0" err="1"/>
              <a:t>Uttarakhand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720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askerville Old Face" panose="02020602080505020303" pitchFamily="18" charset="0"/>
              </a:rPr>
              <a:t> COMMUNICATION</a:t>
            </a:r>
          </a:p>
        </p:txBody>
      </p:sp>
      <p:pic>
        <p:nvPicPr>
          <p:cNvPr id="23554" name="Picture 2" descr="C:\Users\KRISHNAS\Desktop\Term 1  q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105"/>
            <a:ext cx="9143999" cy="6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20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Exchange of information by speaking, writing, or using some other medium is called communication.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Communication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Personal Communication           Mass Communication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00200" y="2209800"/>
            <a:ext cx="2895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22098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ROAD TRANSPORT</a:t>
            </a:r>
          </a:p>
          <a:p>
            <a:pPr algn="ctr"/>
            <a:endParaRPr lang="en-US" dirty="0"/>
          </a:p>
        </p:txBody>
      </p:sp>
      <p:pic>
        <p:nvPicPr>
          <p:cNvPr id="3074" name="Picture 2" descr="C:\Users\KRISHNAS\Desktop\Term 1  qp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0117"/>
            <a:ext cx="9183008" cy="59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  Personal Communication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Personal Communications include private letters, emails, personal interviews, telephone conversations, and similar resources.</a:t>
            </a:r>
          </a:p>
        </p:txBody>
      </p:sp>
      <p:pic>
        <p:nvPicPr>
          <p:cNvPr id="24578" name="Picture 2" descr="C:\Users\KRISHNAS\Desktop\Term 1  qp\personal-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36" y="3124200"/>
            <a:ext cx="44450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54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 POSTAL SERVICES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Indian postal network is the largest in the world. 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Baskerville Old Face" panose="02020602080505020303" pitchFamily="18" charset="0"/>
              </a:rPr>
              <a:t>Post offices are set up in almost all villages, towns and cities. 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Baskerville Old Face" panose="02020602080505020303" pitchFamily="18" charset="0"/>
              </a:rPr>
              <a:t>First Class Mail: Cards and envelopes are called first class mail. They are air lifted between places.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Baskerville Old Face" panose="02020602080505020303" pitchFamily="18" charset="0"/>
              </a:rPr>
              <a:t>Second class Mail: book packets, registered newspapers and periodicals are called Second class mail. They are transported by land and water transport.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RISHNAS\Desktop\Term 1  qp\download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117"/>
            <a:ext cx="6172200" cy="67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 TELECOM NETWORK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India has one of the largest telecom networks in Asia.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More than two-thirds of the villages in India are covered by Subscriber Trunk Dialing (STD) telephone facility.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There is a uniform rate of STD facilities all over India.</a:t>
            </a:r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Baskerville Old Face" panose="02020602080505020303" pitchFamily="18" charset="0"/>
              </a:rPr>
              <a:t> MASS COMMUNICATION</a:t>
            </a:r>
          </a:p>
          <a:p>
            <a:pPr algn="ctr"/>
            <a:endParaRPr lang="en-US" dirty="0"/>
          </a:p>
        </p:txBody>
      </p:sp>
      <p:pic>
        <p:nvPicPr>
          <p:cNvPr id="26627" name="Picture 3" descr="C:\Users\KRISHNAS\Desktop\Term 1  qp\BA-Journalism-and-Mass-Commun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538"/>
            <a:ext cx="9144000" cy="58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MASS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>
                <a:latin typeface="Baskerville Old Face" panose="02020602080505020303" pitchFamily="18" charset="0"/>
              </a:rPr>
              <a:t>It includes radio, television, newspapers, magazines, books and films.</a:t>
            </a:r>
          </a:p>
          <a:p>
            <a:pPr algn="just"/>
            <a:r>
              <a:rPr lang="en-US" dirty="0" err="1">
                <a:latin typeface="Baskerville Old Face" panose="02020602080505020303" pitchFamily="18" charset="0"/>
              </a:rPr>
              <a:t>Akashavani</a:t>
            </a:r>
            <a:r>
              <a:rPr lang="en-US" dirty="0">
                <a:latin typeface="Baskerville Old Face" panose="02020602080505020303" pitchFamily="18" charset="0"/>
              </a:rPr>
              <a:t> is national radio network</a:t>
            </a:r>
          </a:p>
          <a:p>
            <a:pPr algn="just"/>
            <a:r>
              <a:rPr lang="en-US" dirty="0" err="1">
                <a:latin typeface="Baskerville Old Face" panose="02020602080505020303" pitchFamily="18" charset="0"/>
              </a:rPr>
              <a:t>Doordarshan</a:t>
            </a:r>
            <a:r>
              <a:rPr lang="en-US" dirty="0">
                <a:latin typeface="Baskerville Old Face" panose="02020602080505020303" pitchFamily="18" charset="0"/>
              </a:rPr>
              <a:t> is national television channel. It is one of the largest terrestrial networks in the world.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Newspapers are published in about 100 languages.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Largest number of newspapers published in Hindi, followed by English and Urdu.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India is the largest producer of feature films in the world. The Central Board of Film Certification certify both Indian and foreign films.</a:t>
            </a:r>
          </a:p>
        </p:txBody>
      </p:sp>
    </p:spTree>
    <p:extLst>
      <p:ext uri="{BB962C8B-B14F-4D97-AF65-F5344CB8AC3E}">
        <p14:creationId xmlns:p14="http://schemas.microsoft.com/office/powerpoint/2010/main" val="2088495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 IMPORTANCE OF MASS COMMUNICATION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Means of mass communication like radio, TV and news papers make the people aware of various national </a:t>
            </a:r>
            <a:r>
              <a:rPr lang="en-US" dirty="0" err="1"/>
              <a:t>programmes</a:t>
            </a:r>
            <a:r>
              <a:rPr lang="en-US" dirty="0"/>
              <a:t> and policies.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help the people to know the various problems faced by the country.</a:t>
            </a:r>
          </a:p>
          <a:p>
            <a:pPr>
              <a:lnSpc>
                <a:spcPct val="150000"/>
              </a:lnSpc>
            </a:pPr>
            <a:r>
              <a:rPr lang="en-US" dirty="0"/>
              <a:t>They provide healthy entertainment to people and also create public opinion.</a:t>
            </a:r>
          </a:p>
          <a:p>
            <a:pPr>
              <a:lnSpc>
                <a:spcPct val="150000"/>
              </a:lnSpc>
            </a:pPr>
            <a:r>
              <a:rPr lang="en-US" dirty="0"/>
              <a:t>They are now being used for spreading education among the masses.</a:t>
            </a:r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RISHNAS\Desktop\Term 1  qp\International-Tra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Trade between two countries is called international trade.</a:t>
            </a:r>
          </a:p>
          <a:p>
            <a:pPr>
              <a:lnSpc>
                <a:spcPct val="150000"/>
              </a:lnSpc>
            </a:pPr>
            <a:r>
              <a:rPr lang="en-US" dirty="0"/>
              <a:t>Export and Import are the two components of foreign trade.</a:t>
            </a:r>
          </a:p>
          <a:p>
            <a:pPr>
              <a:lnSpc>
                <a:spcPct val="150000"/>
              </a:lnSpc>
            </a:pPr>
            <a:r>
              <a:rPr lang="en-US" dirty="0"/>
              <a:t>When a country buys goods from another country, it is called import.</a:t>
            </a:r>
          </a:p>
          <a:p>
            <a:pPr>
              <a:lnSpc>
                <a:spcPct val="150000"/>
              </a:lnSpc>
            </a:pPr>
            <a:r>
              <a:rPr lang="en-US" dirty="0"/>
              <a:t>When a country sells goods to another country, it is called export.</a:t>
            </a:r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balance of trade of a country is the difference between its export and import.</a:t>
            </a:r>
          </a:p>
          <a:p>
            <a:pPr>
              <a:lnSpc>
                <a:spcPct val="150000"/>
              </a:lnSpc>
            </a:pPr>
            <a:r>
              <a:rPr lang="en-US" dirty="0"/>
              <a:t>When the value of export is more than the value of imports, it is called a </a:t>
            </a:r>
            <a:r>
              <a:rPr lang="en-US" dirty="0" err="1"/>
              <a:t>favourable</a:t>
            </a:r>
            <a:r>
              <a:rPr lang="en-US" dirty="0"/>
              <a:t> balance of trade. </a:t>
            </a:r>
          </a:p>
          <a:p>
            <a:pPr>
              <a:lnSpc>
                <a:spcPct val="150000"/>
              </a:lnSpc>
            </a:pPr>
            <a:r>
              <a:rPr lang="en-US" dirty="0"/>
              <a:t>When the value of imports is more than the value of exports, it is called </a:t>
            </a:r>
            <a:r>
              <a:rPr lang="en-US" dirty="0" err="1"/>
              <a:t>unfavourable</a:t>
            </a:r>
            <a:r>
              <a:rPr lang="en-US" dirty="0"/>
              <a:t> balance of trade.</a:t>
            </a:r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b="1" dirty="0">
                <a:latin typeface="Times New Roman"/>
              </a:rPr>
              <a:t>Advantages of road transport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It is easy and cheap to construct and maintain roads.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Roads can be brought to our door step. It can act as feeder to other modes of transport.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Roads can be built to cross high mountains like Himalayas.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Road can be built across forests and deserts. \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</a:rPr>
              <a:t>For the transportation of perishable goods, road transport is better than railways.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         Examine the importance of Foreign Trade.</a:t>
            </a:r>
          </a:p>
          <a:p>
            <a:pPr>
              <a:lnSpc>
                <a:spcPct val="150000"/>
              </a:lnSpc>
            </a:pPr>
            <a:r>
              <a:rPr lang="en-US" dirty="0"/>
              <a:t>Foreign trade contributes to the economic progress of a Nation. The Nation can get foreign goods and foreign technology.</a:t>
            </a:r>
          </a:p>
          <a:p>
            <a:pPr>
              <a:lnSpc>
                <a:spcPct val="150000"/>
              </a:lnSpc>
            </a:pPr>
            <a:r>
              <a:rPr lang="en-US" dirty="0"/>
              <a:t>The Nation can earn valuable foreign currency by exporting its goods. This adds to the richness of the country.</a:t>
            </a:r>
          </a:p>
          <a:p>
            <a:pPr>
              <a:lnSpc>
                <a:spcPct val="150000"/>
              </a:lnSpc>
            </a:pPr>
            <a:r>
              <a:rPr lang="en-US" dirty="0"/>
              <a:t>The Nation can sell out its surplus goods in the other countries and this helps in the industrial and agricultural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2579578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Export of services based on Information Technology creates a lot of job opportunities to the educated people.</a:t>
            </a:r>
          </a:p>
          <a:p>
            <a:pPr>
              <a:lnSpc>
                <a:spcPct val="150000"/>
              </a:lnSpc>
            </a:pPr>
            <a:r>
              <a:rPr lang="en-US" dirty="0"/>
              <a:t>The Nation can overcome food shortage by importing food materials. The starvation deaths can be avoided.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788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India imports petroleum products, gems and </a:t>
            </a:r>
            <a:r>
              <a:rPr lang="en-US" dirty="0" err="1"/>
              <a:t>jewellery</a:t>
            </a:r>
            <a:r>
              <a:rPr lang="en-US" dirty="0"/>
              <a:t>, chemicals, base metals, electronic items, machinery, agriculture and allied products.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India is a software giant and earns a lot of foreign exchange by exporting  information technology.</a:t>
            </a:r>
          </a:p>
        </p:txBody>
      </p:sp>
    </p:spTree>
    <p:extLst>
      <p:ext uri="{BB962C8B-B14F-4D97-AF65-F5344CB8AC3E}">
        <p14:creationId xmlns:p14="http://schemas.microsoft.com/office/powerpoint/2010/main" val="2579578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Baskerville Old Face" panose="02020602080505020303" pitchFamily="18" charset="0"/>
              </a:rPr>
              <a:t>TOURISM</a:t>
            </a:r>
          </a:p>
          <a:p>
            <a:pPr algn="just"/>
            <a:endParaRPr lang="en-US" dirty="0"/>
          </a:p>
        </p:txBody>
      </p:sp>
      <p:pic>
        <p:nvPicPr>
          <p:cNvPr id="28674" name="Picture 2" descr="C:\Users\KRISHNAS\Desktop\Term 1  qp\download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714"/>
            <a:ext cx="9152841" cy="58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580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India has great potential to develop heritage tourism, cultural tourism, eco tourism and medical tourism. Temple towns of south India and the cultural heritage of Rajasthan attract many tourists.</a:t>
            </a:r>
          </a:p>
          <a:p>
            <a:pPr>
              <a:lnSpc>
                <a:spcPct val="150000"/>
              </a:lnSpc>
            </a:pPr>
            <a:r>
              <a:rPr lang="en-US" dirty="0"/>
              <a:t>It provides employment to a large number of people. 15 million people are directly engaged in tourism industry.</a:t>
            </a:r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It supports the local handicrafts. Tourists buy the handicrafts.</a:t>
            </a:r>
          </a:p>
          <a:p>
            <a:pPr>
              <a:lnSpc>
                <a:spcPct val="150000"/>
              </a:lnSpc>
            </a:pPr>
            <a:r>
              <a:rPr lang="en-US" dirty="0"/>
              <a:t>It supports local art forms. Many foreign tourists visit the country to learn our classical dances.</a:t>
            </a:r>
          </a:p>
          <a:p>
            <a:pPr>
              <a:lnSpc>
                <a:spcPct val="150000"/>
              </a:lnSpc>
            </a:pPr>
            <a:r>
              <a:rPr lang="en-US" dirty="0"/>
              <a:t>The country can earn a lot of foreign currency through tourism.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1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sz="80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Baskerville Old Face" panose="020206020805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9124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/>
              </a:rPr>
              <a:t>Types of roads on the basis of their strength and makeup and material used for construction</a:t>
            </a:r>
          </a:p>
          <a:p>
            <a:r>
              <a:rPr lang="en-US" b="1" i="1" dirty="0">
                <a:latin typeface="Times New Roman"/>
              </a:rPr>
              <a:t>Surfaced (</a:t>
            </a:r>
            <a:r>
              <a:rPr lang="en-US" b="1" i="1" dirty="0" err="1">
                <a:latin typeface="Times New Roman"/>
              </a:rPr>
              <a:t>metalled</a:t>
            </a:r>
            <a:r>
              <a:rPr lang="en-US" b="1" i="1" dirty="0">
                <a:latin typeface="Times New Roman"/>
              </a:rPr>
              <a:t>) roads: </a:t>
            </a:r>
            <a:r>
              <a:rPr lang="en-US" dirty="0">
                <a:latin typeface="Times New Roman"/>
              </a:rPr>
              <a:t>They are made up of concrete, bitumen and tar. They are all weather roads.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KRISHNAS\Desktop\Term 1  qp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438400"/>
            <a:ext cx="5971487" cy="44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b="1" dirty="0">
                <a:solidFill>
                  <a:prstClr val="black"/>
                </a:solidFill>
                <a:latin typeface="Times New Roman"/>
              </a:rPr>
              <a:t>Unsurfaced (</a:t>
            </a:r>
            <a:r>
              <a:rPr lang="en-US" b="1" dirty="0" err="1">
                <a:solidFill>
                  <a:prstClr val="black"/>
                </a:solidFill>
                <a:latin typeface="Times New Roman"/>
              </a:rPr>
              <a:t>kuchcha</a:t>
            </a:r>
            <a:r>
              <a:rPr lang="en-US" b="1" dirty="0">
                <a:solidFill>
                  <a:prstClr val="black"/>
                </a:solidFill>
                <a:latin typeface="Times New Roman"/>
              </a:rPr>
              <a:t>) road: 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They are found in village areas. They are muddy roads. They are not useful during rainy season.</a:t>
            </a:r>
          </a:p>
          <a:p>
            <a:pPr lvl="0"/>
            <a:endParaRPr lang="en-US" dirty="0"/>
          </a:p>
        </p:txBody>
      </p:sp>
      <p:pic>
        <p:nvPicPr>
          <p:cNvPr id="5122" name="Picture 2" descr="C:\Users\KRISHNAS\Desktop\Term 1  qp\gc0602_ca_2335295_835x547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7825"/>
            <a:ext cx="9144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2349</Words>
  <Application>Microsoft Office PowerPoint</Application>
  <PresentationFormat>On-screen Show (4:3)</PresentationFormat>
  <Paragraphs>218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BORDER ROADS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KRISHNAS</dc:creator>
  <cp:lastModifiedBy>tamiltamilarasan450@gmail.com</cp:lastModifiedBy>
  <cp:revision>35</cp:revision>
  <dcterms:created xsi:type="dcterms:W3CDTF">2006-08-16T00:00:00Z</dcterms:created>
  <dcterms:modified xsi:type="dcterms:W3CDTF">2021-05-30T17:37:59Z</dcterms:modified>
</cp:coreProperties>
</file>